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82" r:id="rId4"/>
    <p:sldId id="273" r:id="rId5"/>
    <p:sldId id="266" r:id="rId6"/>
    <p:sldId id="283" r:id="rId7"/>
    <p:sldId id="261" r:id="rId8"/>
    <p:sldId id="262" r:id="rId9"/>
    <p:sldId id="263" r:id="rId10"/>
    <p:sldId id="268" r:id="rId11"/>
    <p:sldId id="284" r:id="rId12"/>
    <p:sldId id="288" r:id="rId13"/>
    <p:sldId id="285" r:id="rId14"/>
    <p:sldId id="287" r:id="rId15"/>
    <p:sldId id="295" r:id="rId16"/>
    <p:sldId id="296" r:id="rId17"/>
    <p:sldId id="297" r:id="rId18"/>
    <p:sldId id="298" r:id="rId19"/>
    <p:sldId id="299" r:id="rId20"/>
    <p:sldId id="289" r:id="rId21"/>
    <p:sldId id="290" r:id="rId22"/>
    <p:sldId id="292" r:id="rId23"/>
    <p:sldId id="305" r:id="rId24"/>
    <p:sldId id="300" r:id="rId25"/>
    <p:sldId id="301" r:id="rId26"/>
    <p:sldId id="302" r:id="rId27"/>
    <p:sldId id="303" r:id="rId28"/>
    <p:sldId id="304" r:id="rId29"/>
    <p:sldId id="308" r:id="rId30"/>
    <p:sldId id="291" r:id="rId31"/>
    <p:sldId id="309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Theilacker" initials="JC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30" y="-72"/>
      </p:cViewPr>
      <p:guideLst>
        <p:guide orient="horz" pos="2304"/>
        <p:guide pos="2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11T19:07:17.537" idx="1">
    <p:pos x="10" y="10"/>
    <p:text>Add column description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6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5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1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3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A48F-3745-46DF-8396-6C8D1C7FB0C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879A-86ED-4CE0-B646-9C6A19DFDC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3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eamdocs.fnal.gov/AD-private/DocDB/ShowDocument?docid=424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.doc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Cryo AIP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Current status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Arkadiy Klebaner</a:t>
            </a:r>
          </a:p>
          <a:p>
            <a:r>
              <a:rPr lang="en-US" sz="1200" dirty="0" smtClean="0"/>
              <a:t>November </a:t>
            </a:r>
            <a:r>
              <a:rPr lang="en-US" sz="1200" dirty="0" smtClean="0"/>
              <a:t>21</a:t>
            </a:r>
            <a:r>
              <a:rPr lang="en-US" sz="1200" dirty="0" smtClean="0"/>
              <a:t>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04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1600" y="1524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Gas Storage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430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Two gas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storage consists of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30,000 gal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nominal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storage tanks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Overall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length of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66 ft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an outside diameter of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 ft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Z:\Pictures\CMTF\CMTF Tanks\CMTF Tank Move 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59" y="2133600"/>
            <a:ext cx="6323941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Tank</a:t>
            </a:r>
            <a:endParaRPr lang="en-US" dirty="0"/>
          </a:p>
        </p:txBody>
      </p:sp>
      <p:pic>
        <p:nvPicPr>
          <p:cNvPr id="5" name="Picture 4" descr="CHL Vertic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295400"/>
            <a:ext cx="4021626" cy="536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2133600"/>
            <a:ext cx="2971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15,000 gal</a:t>
            </a: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ysClr val="windowText" lastClr="000000"/>
                </a:solidFill>
              </a:rPr>
              <a:t>MAWP 150 </a:t>
            </a:r>
            <a:r>
              <a:rPr lang="en-US" sz="2200" kern="0" dirty="0" smtClean="0">
                <a:solidFill>
                  <a:sysClr val="windowText" lastClr="000000"/>
                </a:solidFill>
              </a:rPr>
              <a:t>psig</a:t>
            </a:r>
            <a:endParaRPr lang="en-US" sz="2200" dirty="0" smtClean="0"/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10</a:t>
            </a:r>
            <a:r>
              <a:rPr lang="en-US" sz="2200" dirty="0"/>
              <a:t>' outside </a:t>
            </a:r>
            <a:r>
              <a:rPr lang="en-US" sz="2200" dirty="0" smtClean="0"/>
              <a:t>diameter</a:t>
            </a:r>
            <a:endParaRPr lang="en-US" sz="2200" dirty="0"/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30</a:t>
            </a:r>
            <a:r>
              <a:rPr lang="en-US" sz="2200" dirty="0"/>
              <a:t>' </a:t>
            </a:r>
            <a:r>
              <a:rPr lang="en-US" sz="2200" dirty="0" smtClean="0"/>
              <a:t>tall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65,000 # empty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31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Detailed requirements are listed in the “</a:t>
            </a:r>
            <a:r>
              <a:rPr lang="en-US" dirty="0"/>
              <a:t> </a:t>
            </a:r>
            <a:r>
              <a:rPr lang="en-US" dirty="0" smtClean="0"/>
              <a:t>Muon </a:t>
            </a:r>
            <a:r>
              <a:rPr lang="en-US" dirty="0"/>
              <a:t>Campus </a:t>
            </a:r>
            <a:r>
              <a:rPr lang="en-US" dirty="0" smtClean="0"/>
              <a:t>Cryogenics: Functional Requirements Specification” document </a:t>
            </a:r>
            <a:r>
              <a:rPr lang="en-US" dirty="0" smtClean="0"/>
              <a:t>#4248 </a:t>
            </a:r>
            <a:r>
              <a:rPr lang="en-US" dirty="0" smtClean="0"/>
              <a:t>in DocDb, initial release October 2, 2012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1700" u="sng" dirty="0">
                <a:hlinkClick r:id="rId2"/>
              </a:rPr>
              <a:t>https://beamdocs.fnal.gov/AD-private/DocDB/ShowDocument?docid=4248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 smtClean="0"/>
          </a:p>
          <a:p>
            <a:r>
              <a:rPr lang="en-US" dirty="0" smtClean="0"/>
              <a:t>The document is agreed upon and </a:t>
            </a:r>
            <a:r>
              <a:rPr lang="en-US" dirty="0"/>
              <a:t>signed </a:t>
            </a:r>
            <a:r>
              <a:rPr lang="en-US" dirty="0" smtClean="0"/>
              <a:t>by both experiments and management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ryogenic loads:</a:t>
            </a:r>
            <a:endParaRPr lang="en-US" b="1" dirty="0"/>
          </a:p>
          <a:p>
            <a:r>
              <a:rPr lang="en-US" u="sng" dirty="0"/>
              <a:t>Muon g-2</a:t>
            </a:r>
            <a:endParaRPr lang="en-US" dirty="0"/>
          </a:p>
          <a:p>
            <a:pPr lvl="1"/>
            <a:r>
              <a:rPr lang="en-US" dirty="0"/>
              <a:t>Liquefaction load – 1.4 [g/sec]</a:t>
            </a:r>
          </a:p>
          <a:p>
            <a:pPr lvl="1"/>
            <a:r>
              <a:rPr lang="en-US" dirty="0"/>
              <a:t>Refrigeration load – 300 [W]</a:t>
            </a:r>
          </a:p>
          <a:p>
            <a:pPr lvl="1"/>
            <a:r>
              <a:rPr lang="en-US" dirty="0"/>
              <a:t>LN2 Shield flow rate – 1.6 [g/sec]</a:t>
            </a:r>
          </a:p>
          <a:p>
            <a:r>
              <a:rPr lang="en-US" u="sng" dirty="0"/>
              <a:t>Mu2e</a:t>
            </a:r>
            <a:endParaRPr lang="en-US" dirty="0"/>
          </a:p>
          <a:p>
            <a:pPr lvl="1"/>
            <a:r>
              <a:rPr lang="en-US" dirty="0"/>
              <a:t>Liquefaction load – 0.8 [g/sec]</a:t>
            </a:r>
          </a:p>
          <a:p>
            <a:pPr lvl="1"/>
            <a:r>
              <a:rPr lang="en-US" dirty="0"/>
              <a:t>Refrigeration load – 350 [W]</a:t>
            </a:r>
          </a:p>
          <a:p>
            <a:pPr lvl="1"/>
            <a:r>
              <a:rPr lang="en-US" dirty="0"/>
              <a:t>LN2 Shield flow rate – 20 [g/sec]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Requirements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Cryogenic System shall support </a:t>
            </a:r>
            <a:r>
              <a:rPr lang="en-US" b="1" u="sng" dirty="0"/>
              <a:t>simultaneous </a:t>
            </a:r>
            <a:r>
              <a:rPr lang="en-US" dirty="0"/>
              <a:t>steady state operation of both experiments, Muon g-2 and Mu2e.  It shall provide for independent operation of the two experiments, including transient modes, e.g. warm-up, cooldown, etc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It </a:t>
            </a:r>
            <a:r>
              <a:rPr lang="en-US" dirty="0"/>
              <a:t>should be possible to connect and/or isolate Mu2e magnets from the transfer line while under cold </a:t>
            </a:r>
            <a:r>
              <a:rPr lang="en-US" dirty="0" smtClean="0"/>
              <a:t>conditions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Piping headers</a:t>
            </a:r>
            <a:endParaRPr lang="en-US" dirty="0"/>
          </a:p>
        </p:txBody>
      </p:sp>
      <p:pic>
        <p:nvPicPr>
          <p:cNvPr id="3076" name="Picture 4" descr="Z:\FERMILAB\Projects\Muon Campus\Presentations\MUON_CAMPUS\MC-1_CIVIL_SITE_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2" y="1300505"/>
            <a:ext cx="7096078" cy="548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477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Towards A0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Refrigerator room</a:t>
            </a:r>
            <a:endParaRPr lang="en-US" dirty="0"/>
          </a:p>
        </p:txBody>
      </p:sp>
      <p:pic>
        <p:nvPicPr>
          <p:cNvPr id="4098" name="Picture 2" descr="Z:\FERMILAB\Projects\Muon Campus\Presentations\MUON_CAMPUS\MUON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/>
          <a:stretch/>
        </p:blipFill>
        <p:spPr bwMode="auto">
          <a:xfrm>
            <a:off x="0" y="1371600"/>
            <a:ext cx="913745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Refrigerator </a:t>
            </a:r>
            <a:r>
              <a:rPr lang="en-US" dirty="0" smtClean="0"/>
              <a:t>room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 descr="Z:\FERMILAB\Projects\Muon Campus\Presentations\MUON_CAMPUS\MUON_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02"/>
          <a:stretch/>
        </p:blipFill>
        <p:spPr bwMode="auto">
          <a:xfrm>
            <a:off x="-2977" y="1381125"/>
            <a:ext cx="914697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</a:t>
            </a:r>
            <a:endParaRPr lang="en-US" dirty="0"/>
          </a:p>
        </p:txBody>
      </p:sp>
      <p:pic>
        <p:nvPicPr>
          <p:cNvPr id="6147" name="Picture 3" descr="Z:\FERMILAB\Projects\Muon Campus\Presentations\MUON_CAMPUS\MUON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</a:t>
            </a:r>
            <a:r>
              <a:rPr lang="en-US" dirty="0" smtClean="0"/>
              <a:t>line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 descr="Z:\FERMILAB\Projects\Muon Campus\Presentations\MUON_CAMPUS\MUON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defRPr/>
            </a:pPr>
            <a:r>
              <a:rPr lang="en-US" dirty="0"/>
              <a:t>Compressor system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/>
              <a:t>Refrigeration system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/>
              <a:t>Cryogenic storage and inventory management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/>
              <a:t>Muon g-2 cryogenic distribution system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/>
              <a:t>Mu2e cryogenic distribution system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/>
              <a:t>Auxiliary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Baseline </a:t>
            </a:r>
            <a:r>
              <a:rPr lang="en-US" b="1" u="sng" dirty="0" smtClean="0"/>
              <a:t>Costs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9" b="9394"/>
          <a:stretch/>
        </p:blipFill>
        <p:spPr bwMode="auto">
          <a:xfrm>
            <a:off x="0" y="2285999"/>
            <a:ext cx="9144000" cy="316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9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Escalation and Contingency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Escalation</a:t>
            </a:r>
          </a:p>
          <a:p>
            <a:pPr lvl="1"/>
            <a:r>
              <a:rPr lang="en-US" dirty="0" smtClean="0"/>
              <a:t>M</a:t>
            </a:r>
            <a:r>
              <a:rPr lang="en-US" dirty="0"/>
              <a:t>&amp;S= 2.7% /year </a:t>
            </a:r>
          </a:p>
          <a:p>
            <a:pPr lvl="1"/>
            <a:r>
              <a:rPr lang="en-US" dirty="0"/>
              <a:t>SWF= 2.7 % /year </a:t>
            </a:r>
          </a:p>
          <a:p>
            <a:r>
              <a:rPr lang="en-US" dirty="0" smtClean="0"/>
              <a:t>Contingency</a:t>
            </a:r>
          </a:p>
          <a:p>
            <a:pPr lvl="1"/>
            <a:r>
              <a:rPr lang="en-US" dirty="0" smtClean="0"/>
              <a:t>Average 25%</a:t>
            </a:r>
          </a:p>
          <a:p>
            <a:pPr lvl="1"/>
            <a:r>
              <a:rPr lang="en-US" dirty="0" smtClean="0"/>
              <a:t>Exception on items similar to the currently procured for other projects. The smallest is 20%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Profile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" b="6381"/>
          <a:stretch/>
        </p:blipFill>
        <p:spPr bwMode="auto">
          <a:xfrm>
            <a:off x="76200" y="1324620"/>
            <a:ext cx="8965096" cy="492377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by Categories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1" b="12093"/>
          <a:stretch/>
        </p:blipFill>
        <p:spPr bwMode="auto">
          <a:xfrm>
            <a:off x="513219" y="1828800"/>
            <a:ext cx="7944981" cy="314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13 M&amp;S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Long lead items procurement</a:t>
            </a:r>
          </a:p>
          <a:p>
            <a:r>
              <a:rPr lang="en-US" dirty="0" smtClean="0"/>
              <a:t>Removing equipment and refurbishing TeV equipment (1 FTE)</a:t>
            </a:r>
          </a:p>
          <a:p>
            <a:r>
              <a:rPr lang="en-US" dirty="0" smtClean="0"/>
              <a:t>E&amp;D (1 FTE)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1" b="13833"/>
          <a:stretch/>
        </p:blipFill>
        <p:spPr bwMode="auto">
          <a:xfrm>
            <a:off x="976658" y="3638550"/>
            <a:ext cx="6428684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M&amp;S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Installing TeV equipment</a:t>
            </a:r>
          </a:p>
          <a:p>
            <a:r>
              <a:rPr lang="en-US" dirty="0" smtClean="0"/>
              <a:t>Running headers from A0</a:t>
            </a:r>
          </a:p>
          <a:p>
            <a:r>
              <a:rPr lang="en-US" dirty="0" smtClean="0"/>
              <a:t>Connecting to g-2</a:t>
            </a:r>
          </a:p>
          <a:p>
            <a:r>
              <a:rPr lang="en-US" dirty="0" smtClean="0"/>
              <a:t>Cooling down g-2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8" b="11092"/>
          <a:stretch/>
        </p:blipFill>
        <p:spPr bwMode="auto">
          <a:xfrm>
            <a:off x="1455739" y="3675585"/>
            <a:ext cx="6240461" cy="287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4953000" y="1676400"/>
            <a:ext cx="457200" cy="167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237601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FTE</a:t>
            </a:r>
          </a:p>
        </p:txBody>
      </p:sp>
    </p:spTree>
    <p:extLst>
      <p:ext uri="{BB962C8B-B14F-4D97-AF65-F5344CB8AC3E}">
        <p14:creationId xmlns:p14="http://schemas.microsoft.com/office/powerpoint/2010/main" val="40453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M&amp;S</a:t>
            </a:r>
          </a:p>
          <a:p>
            <a:r>
              <a:rPr lang="en-US" dirty="0" smtClean="0"/>
              <a:t>Mu2e E&amp;D work (1.5 FTE)</a:t>
            </a:r>
          </a:p>
          <a:p>
            <a:r>
              <a:rPr lang="en-US" dirty="0" smtClean="0"/>
              <a:t>Will need g-2 operational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22097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Procuring Mu2e transferline components</a:t>
            </a:r>
          </a:p>
          <a:p>
            <a:r>
              <a:rPr lang="en-US" sz="3000" dirty="0" smtClean="0"/>
              <a:t>Refurbishing and installing TeV transferline, expansion box and headers</a:t>
            </a:r>
          </a:p>
          <a:p>
            <a:r>
              <a:rPr lang="en-US" sz="3000" dirty="0" smtClean="0"/>
              <a:t>Refurbishing and installing AP10 bayonet can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3" b="13866"/>
          <a:stretch/>
        </p:blipFill>
        <p:spPr bwMode="auto">
          <a:xfrm>
            <a:off x="261791" y="4114800"/>
            <a:ext cx="8605984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7467600" y="1752600"/>
            <a:ext cx="457200" cy="1828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2436167"/>
            <a:ext cx="12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2.8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FTE</a:t>
            </a:r>
          </a:p>
        </p:txBody>
      </p:sp>
    </p:spTree>
    <p:extLst>
      <p:ext uri="{BB962C8B-B14F-4D97-AF65-F5344CB8AC3E}">
        <p14:creationId xmlns:p14="http://schemas.microsoft.com/office/powerpoint/2010/main" val="22882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Mu2e</a:t>
            </a:r>
          </a:p>
          <a:p>
            <a:r>
              <a:rPr lang="en-US" dirty="0" smtClean="0"/>
              <a:t>Cooling down Mu2e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21" b="21685"/>
          <a:stretch/>
        </p:blipFill>
        <p:spPr bwMode="auto">
          <a:xfrm>
            <a:off x="314610" y="2979738"/>
            <a:ext cx="852459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4495800" y="1752600"/>
            <a:ext cx="457200" cy="9223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93677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0.8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FTE</a:t>
            </a:r>
          </a:p>
        </p:txBody>
      </p:sp>
    </p:spTree>
    <p:extLst>
      <p:ext uri="{BB962C8B-B14F-4D97-AF65-F5344CB8AC3E}">
        <p14:creationId xmlns:p14="http://schemas.microsoft.com/office/powerpoint/2010/main" val="33234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552" y="1524000"/>
            <a:ext cx="8593895" cy="2691323"/>
            <a:chOff x="248552" y="2033077"/>
            <a:chExt cx="8593895" cy="2691323"/>
          </a:xfrm>
        </p:grpSpPr>
        <p:sp>
          <p:nvSpPr>
            <p:cNvPr id="5" name="Pentagon 4"/>
            <p:cNvSpPr/>
            <p:nvPr/>
          </p:nvSpPr>
          <p:spPr>
            <a:xfrm>
              <a:off x="252924" y="2033077"/>
              <a:ext cx="8589523" cy="2691323"/>
            </a:xfrm>
            <a:prstGeom prst="homePlate">
              <a:avLst>
                <a:gd name="adj" fmla="val 27124"/>
              </a:avLst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3" name="Gruppe 28"/>
            <p:cNvGrpSpPr/>
            <p:nvPr/>
          </p:nvGrpSpPr>
          <p:grpSpPr>
            <a:xfrm>
              <a:off x="1762125" y="2056163"/>
              <a:ext cx="6200775" cy="2668237"/>
              <a:chOff x="979255" y="2130354"/>
              <a:chExt cx="3127586" cy="2422187"/>
            </a:xfrm>
            <a:solidFill>
              <a:schemeClr val="bg1"/>
            </a:solidFill>
          </p:grpSpPr>
          <p:cxnSp>
            <p:nvCxnSpPr>
              <p:cNvPr id="16" name="Lige forbindelse 15"/>
              <p:cNvCxnSpPr/>
              <p:nvPr/>
            </p:nvCxnSpPr>
            <p:spPr>
              <a:xfrm rot="5400000">
                <a:off x="554191" y="3336584"/>
                <a:ext cx="2422187" cy="9728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 rot="5400000">
                <a:off x="-226975" y="3336584"/>
                <a:ext cx="2422187" cy="9728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forbindelse 18"/>
              <p:cNvCxnSpPr/>
              <p:nvPr/>
            </p:nvCxnSpPr>
            <p:spPr>
              <a:xfrm rot="5400000">
                <a:off x="2106794" y="3336584"/>
                <a:ext cx="2422187" cy="9728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/>
            </p:nvCxnSpPr>
            <p:spPr>
              <a:xfrm rot="5400000">
                <a:off x="1335357" y="3336584"/>
                <a:ext cx="2422187" cy="9728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20"/>
              <p:cNvCxnSpPr/>
              <p:nvPr/>
            </p:nvCxnSpPr>
            <p:spPr>
              <a:xfrm rot="5400000">
                <a:off x="2890883" y="3336584"/>
                <a:ext cx="2422187" cy="9728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Pentagon 30"/>
            <p:cNvSpPr/>
            <p:nvPr/>
          </p:nvSpPr>
          <p:spPr>
            <a:xfrm>
              <a:off x="269136" y="2445361"/>
              <a:ext cx="1502631" cy="278384"/>
            </a:xfrm>
            <a:prstGeom prst="homePlate">
              <a:avLst>
                <a:gd name="adj" fmla="val 35141"/>
              </a:avLst>
            </a:prstGeom>
            <a:solidFill>
              <a:srgbClr val="ABEF31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Tekstboks 33"/>
            <p:cNvSpPr txBox="1"/>
            <p:nvPr/>
          </p:nvSpPr>
          <p:spPr>
            <a:xfrm>
              <a:off x="510158" y="2431906"/>
              <a:ext cx="1026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 smtClean="0"/>
                <a:t>Plant and g-2</a:t>
              </a:r>
              <a:endParaRPr lang="da-DK" sz="1200" b="1" dirty="0"/>
            </a:p>
          </p:txBody>
        </p:sp>
        <p:sp>
          <p:nvSpPr>
            <p:cNvPr id="35" name="Pentagon 34"/>
            <p:cNvSpPr/>
            <p:nvPr/>
          </p:nvSpPr>
          <p:spPr>
            <a:xfrm>
              <a:off x="1781411" y="2821492"/>
              <a:ext cx="1529457" cy="291353"/>
            </a:xfrm>
            <a:prstGeom prst="homePlate">
              <a:avLst>
                <a:gd name="adj" fmla="val 35141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36" name="Tekstboks 35"/>
            <p:cNvSpPr txBox="1"/>
            <p:nvPr/>
          </p:nvSpPr>
          <p:spPr>
            <a:xfrm>
              <a:off x="1762124" y="2818888"/>
              <a:ext cx="1478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 smtClean="0"/>
                <a:t>g-2 cryo distribution</a:t>
              </a:r>
              <a:endParaRPr lang="da-DK" sz="1200" b="1" dirty="0"/>
            </a:p>
          </p:txBody>
        </p:sp>
        <p:sp>
          <p:nvSpPr>
            <p:cNvPr id="49" name="Tekstboks 48"/>
            <p:cNvSpPr txBox="1"/>
            <p:nvPr/>
          </p:nvSpPr>
          <p:spPr>
            <a:xfrm>
              <a:off x="6915750" y="2047402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0070C0"/>
                  </a:solidFill>
                </a:rPr>
                <a:t>2017</a:t>
              </a:r>
              <a:endParaRPr lang="da-DK" sz="1400" dirty="0">
                <a:solidFill>
                  <a:srgbClr val="0070C0"/>
                </a:solidFill>
              </a:endParaRPr>
            </a:p>
          </p:txBody>
        </p:sp>
        <p:sp>
          <p:nvSpPr>
            <p:cNvPr id="51" name="Tekstboks 50"/>
            <p:cNvSpPr txBox="1"/>
            <p:nvPr/>
          </p:nvSpPr>
          <p:spPr>
            <a:xfrm>
              <a:off x="3819605" y="2047402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0070C0"/>
                  </a:solidFill>
                </a:rPr>
                <a:t>2015</a:t>
              </a:r>
              <a:endParaRPr lang="da-DK" sz="1400" dirty="0">
                <a:solidFill>
                  <a:srgbClr val="0070C0"/>
                </a:solidFill>
              </a:endParaRPr>
            </a:p>
          </p:txBody>
        </p:sp>
        <p:sp>
          <p:nvSpPr>
            <p:cNvPr id="52" name="Tekstboks 51"/>
            <p:cNvSpPr txBox="1"/>
            <p:nvPr/>
          </p:nvSpPr>
          <p:spPr>
            <a:xfrm>
              <a:off x="2177042" y="2047402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0070C0"/>
                  </a:solidFill>
                </a:rPr>
                <a:t>2014</a:t>
              </a:r>
              <a:endParaRPr lang="da-DK" sz="1400" dirty="0">
                <a:solidFill>
                  <a:srgbClr val="0070C0"/>
                </a:solidFill>
              </a:endParaRPr>
            </a:p>
          </p:txBody>
        </p:sp>
        <p:sp>
          <p:nvSpPr>
            <p:cNvPr id="53" name="Tekstboks 52"/>
            <p:cNvSpPr txBox="1"/>
            <p:nvPr/>
          </p:nvSpPr>
          <p:spPr>
            <a:xfrm>
              <a:off x="714067" y="2036129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0070C0"/>
                  </a:solidFill>
                </a:rPr>
                <a:t>2013</a:t>
              </a:r>
              <a:endParaRPr lang="da-DK" sz="1400" dirty="0">
                <a:solidFill>
                  <a:srgbClr val="0070C0"/>
                </a:solidFill>
              </a:endParaRPr>
            </a:p>
          </p:txBody>
        </p:sp>
        <p:sp>
          <p:nvSpPr>
            <p:cNvPr id="54" name="Tekstboks 53"/>
            <p:cNvSpPr txBox="1"/>
            <p:nvPr/>
          </p:nvSpPr>
          <p:spPr>
            <a:xfrm>
              <a:off x="5341689" y="2047402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0070C0"/>
                  </a:solidFill>
                </a:rPr>
                <a:t>2016</a:t>
              </a:r>
              <a:endParaRPr lang="da-DK" sz="1400" dirty="0">
                <a:solidFill>
                  <a:srgbClr val="0070C0"/>
                </a:solidFill>
              </a:endParaRPr>
            </a:p>
          </p:txBody>
        </p:sp>
        <p:sp>
          <p:nvSpPr>
            <p:cNvPr id="50" name="Pentagon 49"/>
            <p:cNvSpPr/>
            <p:nvPr/>
          </p:nvSpPr>
          <p:spPr>
            <a:xfrm>
              <a:off x="269136" y="3197627"/>
              <a:ext cx="2458059" cy="291353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55" name="Tekstboks 54"/>
            <p:cNvSpPr txBox="1"/>
            <p:nvPr/>
          </p:nvSpPr>
          <p:spPr>
            <a:xfrm>
              <a:off x="675967" y="3211981"/>
              <a:ext cx="1501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/>
                <a:t>Compressors</a:t>
              </a:r>
              <a:endParaRPr lang="da-DK" sz="1200" b="1" dirty="0"/>
            </a:p>
          </p:txBody>
        </p:sp>
        <p:sp>
          <p:nvSpPr>
            <p:cNvPr id="66" name="Pentagon 65"/>
            <p:cNvSpPr/>
            <p:nvPr/>
          </p:nvSpPr>
          <p:spPr>
            <a:xfrm>
              <a:off x="4848833" y="2821490"/>
              <a:ext cx="2341993" cy="291353"/>
            </a:xfrm>
            <a:prstGeom prst="homePlate">
              <a:avLst>
                <a:gd name="adj" fmla="val 35141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grpSp>
          <p:nvGrpSpPr>
            <p:cNvPr id="44" name="Gruppe 73"/>
            <p:cNvGrpSpPr/>
            <p:nvPr/>
          </p:nvGrpSpPr>
          <p:grpSpPr>
            <a:xfrm>
              <a:off x="3062186" y="4202748"/>
              <a:ext cx="369252" cy="369252"/>
              <a:chOff x="225583" y="5343208"/>
              <a:chExt cx="369252" cy="3692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Ellipse 105"/>
              <p:cNvSpPr/>
              <p:nvPr/>
            </p:nvSpPr>
            <p:spPr bwMode="auto">
              <a:xfrm>
                <a:off x="225583" y="5343208"/>
                <a:ext cx="369252" cy="36925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 bwMode="auto">
              <a:xfrm>
                <a:off x="287597" y="5357098"/>
                <a:ext cx="263917" cy="19735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7" name="Tekstboks 66"/>
            <p:cNvSpPr txBox="1"/>
            <p:nvPr/>
          </p:nvSpPr>
          <p:spPr>
            <a:xfrm>
              <a:off x="3627886" y="4100899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>
                  <a:solidFill>
                    <a:schemeClr val="bg1"/>
                  </a:solidFill>
                </a:rPr>
                <a:t>g</a:t>
              </a:r>
              <a:r>
                <a:rPr lang="da-DK" sz="1200" b="1" dirty="0" smtClean="0">
                  <a:solidFill>
                    <a:schemeClr val="bg1"/>
                  </a:solidFill>
                </a:rPr>
                <a:t>-2</a:t>
              </a:r>
              <a:endParaRPr 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Pentagon 47"/>
            <p:cNvSpPr/>
            <p:nvPr/>
          </p:nvSpPr>
          <p:spPr>
            <a:xfrm>
              <a:off x="3330157" y="2445361"/>
              <a:ext cx="1529458" cy="278384"/>
            </a:xfrm>
            <a:prstGeom prst="homePlate">
              <a:avLst>
                <a:gd name="adj" fmla="val 35141"/>
              </a:avLst>
            </a:prstGeom>
            <a:solidFill>
              <a:srgbClr val="ABEF31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7" name="Tekstboks 33"/>
            <p:cNvSpPr txBox="1"/>
            <p:nvPr/>
          </p:nvSpPr>
          <p:spPr>
            <a:xfrm>
              <a:off x="3380032" y="2438400"/>
              <a:ext cx="1345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 smtClean="0"/>
                <a:t>Mu2e distribution</a:t>
              </a:r>
              <a:endParaRPr lang="da-DK" sz="1200" b="1" dirty="0"/>
            </a:p>
          </p:txBody>
        </p:sp>
        <p:sp>
          <p:nvSpPr>
            <p:cNvPr id="58" name="Tekstboks 33"/>
            <p:cNvSpPr txBox="1"/>
            <p:nvPr/>
          </p:nvSpPr>
          <p:spPr>
            <a:xfrm>
              <a:off x="5181600" y="2835846"/>
              <a:ext cx="1653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 smtClean="0"/>
                <a:t>Mu2e cryo distribution</a:t>
              </a:r>
              <a:endParaRPr lang="da-DK" sz="1200" b="1" dirty="0"/>
            </a:p>
          </p:txBody>
        </p:sp>
        <p:grpSp>
          <p:nvGrpSpPr>
            <p:cNvPr id="59" name="Gruppe 78"/>
            <p:cNvGrpSpPr/>
            <p:nvPr/>
          </p:nvGrpSpPr>
          <p:grpSpPr>
            <a:xfrm>
              <a:off x="7148160" y="4190311"/>
              <a:ext cx="470142" cy="369252"/>
              <a:chOff x="360438" y="5343208"/>
              <a:chExt cx="470142" cy="3692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Ellipse 80"/>
              <p:cNvSpPr/>
              <p:nvPr/>
            </p:nvSpPr>
            <p:spPr bwMode="auto">
              <a:xfrm>
                <a:off x="461328" y="5343208"/>
                <a:ext cx="369252" cy="36925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Ellipse 45"/>
              <p:cNvSpPr/>
              <p:nvPr/>
            </p:nvSpPr>
            <p:spPr bwMode="auto">
              <a:xfrm>
                <a:off x="360438" y="5357098"/>
                <a:ext cx="263917" cy="19735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62" name="Tekstboks 66"/>
            <p:cNvSpPr txBox="1"/>
            <p:nvPr/>
          </p:nvSpPr>
          <p:spPr>
            <a:xfrm>
              <a:off x="7170094" y="4242877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b="1" dirty="0" smtClean="0"/>
                <a:t>Mu2e</a:t>
              </a:r>
              <a:endParaRPr lang="da-DK" sz="1100" b="1" dirty="0"/>
            </a:p>
          </p:txBody>
        </p:sp>
        <p:sp>
          <p:nvSpPr>
            <p:cNvPr id="63" name="Pentagon 62"/>
            <p:cNvSpPr/>
            <p:nvPr/>
          </p:nvSpPr>
          <p:spPr>
            <a:xfrm>
              <a:off x="248552" y="3671047"/>
              <a:ext cx="2799448" cy="291353"/>
            </a:xfrm>
            <a:prstGeom prst="homePlate">
              <a:avLst>
                <a:gd name="adj" fmla="val 35141"/>
              </a:avLst>
            </a:prstGeom>
            <a:gradFill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 scaled="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69" name="Tekstboks 35"/>
            <p:cNvSpPr txBox="1"/>
            <p:nvPr/>
          </p:nvSpPr>
          <p:spPr>
            <a:xfrm>
              <a:off x="1197472" y="3678223"/>
              <a:ext cx="1008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 smtClean="0"/>
                <a:t>Refrigerators</a:t>
              </a:r>
              <a:endParaRPr lang="da-DK" sz="1200" b="1" dirty="0"/>
            </a:p>
          </p:txBody>
        </p:sp>
        <p:sp>
          <p:nvSpPr>
            <p:cNvPr id="75" name="Tekstboks 66"/>
            <p:cNvSpPr txBox="1"/>
            <p:nvPr/>
          </p:nvSpPr>
          <p:spPr>
            <a:xfrm>
              <a:off x="3048000" y="4242877"/>
              <a:ext cx="3674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b="1" dirty="0" smtClean="0"/>
                <a:t>g-2</a:t>
              </a:r>
              <a:endParaRPr lang="da-DK" sz="1100" b="1" dirty="0"/>
            </a:p>
          </p:txBody>
        </p:sp>
      </p:grpSp>
      <p:grpSp>
        <p:nvGrpSpPr>
          <p:cNvPr id="76" name="Gruppe 78"/>
          <p:cNvGrpSpPr/>
          <p:nvPr/>
        </p:nvGrpSpPr>
        <p:grpSpPr>
          <a:xfrm>
            <a:off x="7696200" y="5059274"/>
            <a:ext cx="369252" cy="369252"/>
            <a:chOff x="308928" y="5343208"/>
            <a:chExt cx="369252" cy="369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Ellipse 80"/>
            <p:cNvSpPr/>
            <p:nvPr/>
          </p:nvSpPr>
          <p:spPr bwMode="auto">
            <a:xfrm>
              <a:off x="308928" y="5343208"/>
              <a:ext cx="369252" cy="3692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9" name="Ellipse 45"/>
            <p:cNvSpPr/>
            <p:nvPr/>
          </p:nvSpPr>
          <p:spPr bwMode="auto">
            <a:xfrm>
              <a:off x="360438" y="5357098"/>
              <a:ext cx="263917" cy="197359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90" name="Gruppe 73"/>
          <p:cNvGrpSpPr/>
          <p:nvPr/>
        </p:nvGrpSpPr>
        <p:grpSpPr>
          <a:xfrm>
            <a:off x="152400" y="5055949"/>
            <a:ext cx="369252" cy="369252"/>
            <a:chOff x="308928" y="5343208"/>
            <a:chExt cx="369252" cy="369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Ellipse 105"/>
            <p:cNvSpPr/>
            <p:nvPr/>
          </p:nvSpPr>
          <p:spPr bwMode="auto">
            <a:xfrm>
              <a:off x="308928" y="5343208"/>
              <a:ext cx="369252" cy="369252"/>
            </a:xfrm>
            <a:prstGeom prst="ellipse">
              <a:avLst/>
            </a:prstGeom>
            <a:solidFill>
              <a:srgbClr val="ABEF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2" name="Ellipse 45"/>
            <p:cNvSpPr/>
            <p:nvPr/>
          </p:nvSpPr>
          <p:spPr bwMode="auto">
            <a:xfrm>
              <a:off x="360438" y="5357098"/>
              <a:ext cx="263917" cy="197359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93" name="Gruppe 83"/>
          <p:cNvGrpSpPr/>
          <p:nvPr/>
        </p:nvGrpSpPr>
        <p:grpSpPr>
          <a:xfrm>
            <a:off x="5005412" y="5029200"/>
            <a:ext cx="369252" cy="369252"/>
            <a:chOff x="308928" y="5343208"/>
            <a:chExt cx="369252" cy="369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Ellipse 84"/>
            <p:cNvSpPr/>
            <p:nvPr/>
          </p:nvSpPr>
          <p:spPr bwMode="auto">
            <a:xfrm>
              <a:off x="308928" y="5343208"/>
              <a:ext cx="369252" cy="3692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Ellipse 45"/>
            <p:cNvSpPr/>
            <p:nvPr/>
          </p:nvSpPr>
          <p:spPr bwMode="auto">
            <a:xfrm>
              <a:off x="360438" y="5357098"/>
              <a:ext cx="263917" cy="197359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96" name="Tekstboks 86"/>
          <p:cNvSpPr txBox="1"/>
          <p:nvPr/>
        </p:nvSpPr>
        <p:spPr>
          <a:xfrm>
            <a:off x="5454216" y="5105400"/>
            <a:ext cx="216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Refurbishment and installation</a:t>
            </a:r>
            <a:endParaRPr lang="da-DK" sz="1200" b="1" dirty="0"/>
          </a:p>
        </p:txBody>
      </p:sp>
      <p:grpSp>
        <p:nvGrpSpPr>
          <p:cNvPr id="97" name="Gruppe 78"/>
          <p:cNvGrpSpPr/>
          <p:nvPr/>
        </p:nvGrpSpPr>
        <p:grpSpPr>
          <a:xfrm>
            <a:off x="2388948" y="5040948"/>
            <a:ext cx="369252" cy="369252"/>
            <a:chOff x="308928" y="5343208"/>
            <a:chExt cx="369252" cy="369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Ellipse 80"/>
            <p:cNvSpPr/>
            <p:nvPr/>
          </p:nvSpPr>
          <p:spPr bwMode="auto">
            <a:xfrm>
              <a:off x="308928" y="5343208"/>
              <a:ext cx="369252" cy="36925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9" name="Ellipse 45"/>
            <p:cNvSpPr/>
            <p:nvPr/>
          </p:nvSpPr>
          <p:spPr bwMode="auto">
            <a:xfrm>
              <a:off x="360438" y="5357098"/>
              <a:ext cx="263917" cy="197359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00" name="Tekstboks 82"/>
          <p:cNvSpPr txBox="1"/>
          <p:nvPr/>
        </p:nvSpPr>
        <p:spPr>
          <a:xfrm>
            <a:off x="2828227" y="5091921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Procurement and installation</a:t>
            </a:r>
            <a:endParaRPr lang="da-DK" sz="1200" b="1" dirty="0"/>
          </a:p>
        </p:txBody>
      </p:sp>
      <p:sp>
        <p:nvSpPr>
          <p:cNvPr id="101" name="Tekstboks 82"/>
          <p:cNvSpPr txBox="1"/>
          <p:nvPr/>
        </p:nvSpPr>
        <p:spPr>
          <a:xfrm>
            <a:off x="8083491" y="5105400"/>
            <a:ext cx="83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Cooldown</a:t>
            </a:r>
            <a:endParaRPr lang="da-DK" sz="1200" b="1" dirty="0"/>
          </a:p>
        </p:txBody>
      </p:sp>
      <p:sp>
        <p:nvSpPr>
          <p:cNvPr id="102" name="Tekstboks 82"/>
          <p:cNvSpPr txBox="1"/>
          <p:nvPr/>
        </p:nvSpPr>
        <p:spPr>
          <a:xfrm>
            <a:off x="534727" y="5101949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Engineering and design</a:t>
            </a:r>
            <a:endParaRPr lang="da-DK" sz="1200" b="1" dirty="0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76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A0 compressors (four </a:t>
            </a:r>
            <a:r>
              <a:rPr lang="en-US" dirty="0"/>
              <a:t>skids)</a:t>
            </a:r>
          </a:p>
        </p:txBody>
      </p:sp>
      <p:pic>
        <p:nvPicPr>
          <p:cNvPr id="4" name="Picture 3" descr="Y:\common\User Folders\Joanne\Cryogenic Department\Fermi Site Pictures\Fermi pictures\mycon compressor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55846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2133600"/>
            <a:ext cx="4750018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Each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skid consists of the following: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Two-stage oil injected screw compressor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300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kW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motor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60 g/s capacity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Compression from 1 atm to 20 atm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valve for capacity control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6 kW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oil pump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Oil cooler heat exchanger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Aftercooler heat exchanger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Oil separator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Oil removal system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Entire system is contained on a single,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fabricated steel base skid, oil removal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 separate skid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749" y="5791200"/>
            <a:ext cx="355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Two-</a:t>
            </a:r>
            <a:r>
              <a:rPr lang="en-US" kern="0" dirty="0" smtClean="0">
                <a:solidFill>
                  <a:sysClr val="windowText" lastClr="000000"/>
                </a:solidFill>
              </a:rPr>
              <a:t>stage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compound oil </a:t>
            </a:r>
            <a:r>
              <a:rPr lang="en-US" kern="0" dirty="0">
                <a:solidFill>
                  <a:sysClr val="windowText" lastClr="000000"/>
                </a:solidFill>
              </a:rPr>
              <a:t>flooded</a:t>
            </a:r>
          </a:p>
          <a:p>
            <a:pPr lvl="0"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     screw </a:t>
            </a:r>
            <a:r>
              <a:rPr lang="en-US" kern="0" dirty="0" smtClean="0">
                <a:solidFill>
                  <a:sysClr val="windowText" lastClr="000000"/>
                </a:solidFill>
              </a:rPr>
              <a:t>compressor Mycom 2016C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47218"/>
              </p:ext>
            </p:extLst>
          </p:nvPr>
        </p:nvGraphicFramePr>
        <p:xfrm>
          <a:off x="1219200" y="1524000"/>
          <a:ext cx="708660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Document" r:id="rId4" imgW="7153038" imgH="4874299" progId="Word.Document.12">
                  <p:embed/>
                </p:oleObj>
              </mc:Choice>
              <mc:Fallback>
                <p:oleObj name="Document" r:id="rId4" imgW="7153038" imgH="48742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524000"/>
                        <a:ext cx="7086600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6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Z:\Mycom Compressors\Compressor Overhaul\July 7 to July 12\P1040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876800" cy="2743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432620"/>
            <a:ext cx="4284833" cy="2738610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257800" y="1916668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</a:rPr>
              <a:t>Helically grooved rotors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28600" y="19050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</a:rPr>
              <a:t>Mycom 2016C </a:t>
            </a:r>
            <a:r>
              <a:rPr lang="en-US" kern="0" dirty="0" smtClean="0">
                <a:solidFill>
                  <a:srgbClr val="000000"/>
                </a:solidFill>
              </a:rPr>
              <a:t>Two-Stage</a:t>
            </a:r>
            <a:endParaRPr lang="en-US" kern="0" noProof="0" dirty="0" smtClean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Compressor system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ictures\Refrigerators\MTA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21" y="1343412"/>
            <a:ext cx="370000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19200"/>
            <a:ext cx="4800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Four skids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Consists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Oil Separator (located on compr skid)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Coalescers (3 stages)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Charcoal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Adsorber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Removes oil vapor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Molecular Sieve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Removes water vapor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Final Filter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Contains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micron filter element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Oil Removal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0" dirty="0" smtClean="0">
                <a:latin typeface="+mn-lt"/>
              </a:rPr>
              <a:t>Refrigeration system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system consist of four refrigerators (two dedicated refrigerators for each experiment)</a:t>
            </a:r>
          </a:p>
          <a:p>
            <a:endParaRPr lang="en-US" dirty="0" smtClean="0"/>
          </a:p>
          <a:p>
            <a:r>
              <a:rPr lang="en-US" dirty="0" smtClean="0"/>
              <a:t>Total theoretical </a:t>
            </a:r>
            <a:r>
              <a:rPr lang="en-US" dirty="0"/>
              <a:t>capacity </a:t>
            </a:r>
            <a:r>
              <a:rPr lang="en-US" dirty="0" smtClean="0"/>
              <a:t>is: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2,500 [W] </a:t>
            </a:r>
            <a:r>
              <a:rPr lang="en-US" dirty="0"/>
              <a:t>@ 4.5 K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   or         </a:t>
            </a:r>
          </a:p>
          <a:p>
            <a:pPr marL="0" indent="0">
              <a:buNone/>
            </a:pPr>
            <a:r>
              <a:rPr lang="en-US" dirty="0" smtClean="0"/>
              <a:t>						16 [g</a:t>
            </a:r>
            <a:r>
              <a:rPr lang="en-US" dirty="0"/>
              <a:t>/</a:t>
            </a:r>
            <a:r>
              <a:rPr lang="en-US" dirty="0" smtClean="0"/>
              <a:t>sec]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(</a:t>
            </a:r>
            <a:r>
              <a:rPr lang="en-US" dirty="0"/>
              <a:t>4 x 625 [W] or 4 x 4 [g/sec])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1600" y="1524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Heat Exchanger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029831"/>
            <a:ext cx="4648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long heat exchanger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Consists of four heat exchangers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housed in a single cryostat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Nitrogen precooling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U-tube connections for high pressure,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low pressure helium and gas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expander</a:t>
            </a:r>
          </a:p>
        </p:txBody>
      </p:sp>
      <p:pic>
        <p:nvPicPr>
          <p:cNvPr id="6" name="Picture 2" descr="Y:\common\User Folders\Joanne\Cryogenic Department\Fermi Site Pictures\Fermi pictures\satellite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503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Y:\common\TECH SUPPORT\Compressor Crew\Terry\TEV 5-04-10 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300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4038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1600" y="1524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0070C0"/>
                </a:solidFill>
                <a:effectLst/>
              </a:rPr>
              <a:t>Refrigerator Valve Box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752600"/>
            <a:ext cx="521173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Connects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 refrigerator components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together using u-tubes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Provides positive isolation between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different components by removing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u-tubes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Distributes cryogens to and from load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and includes necessary control valves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Contains 130 liter subcooling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dewar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Z:\Pictures\Refrigerators\TEV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3004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2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Expansion Engines</a:t>
            </a:r>
          </a:p>
        </p:txBody>
      </p:sp>
      <p:pic>
        <p:nvPicPr>
          <p:cNvPr id="3" name="Picture 4" descr="Z:\Pictures\Refrigerators\TEV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5861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4808" y="1820882"/>
            <a:ext cx="3900427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engine types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Liquid “wet” expansion engine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gas “dry” expansion engine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 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lang="en-US" kern="0" dirty="0">
                <a:solidFill>
                  <a:sysClr val="windowText" lastClr="000000"/>
                </a:solidFill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piston sizes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hp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7.5 hp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respectively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35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RISP_template</Template>
  <TotalTime>1476</TotalTime>
  <Words>643</Words>
  <Application>Microsoft Office PowerPoint</Application>
  <PresentationFormat>On-screen Show (4:3)</PresentationFormat>
  <Paragraphs>166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RISP_template</vt:lpstr>
      <vt:lpstr>Document</vt:lpstr>
      <vt:lpstr>Cryo AIP</vt:lpstr>
      <vt:lpstr>Scope</vt:lpstr>
      <vt:lpstr>Compressor system</vt:lpstr>
      <vt:lpstr>PowerPoint Presentation</vt:lpstr>
      <vt:lpstr>PowerPoint Presentation</vt:lpstr>
      <vt:lpstr>Refrigeration system</vt:lpstr>
      <vt:lpstr>PowerPoint Presentation</vt:lpstr>
      <vt:lpstr>PowerPoint Presentation</vt:lpstr>
      <vt:lpstr>PowerPoint Presentation</vt:lpstr>
      <vt:lpstr>PowerPoint Presentation</vt:lpstr>
      <vt:lpstr>Nitrogen Tank</vt:lpstr>
      <vt:lpstr>Functional Requirements</vt:lpstr>
      <vt:lpstr>Key Requirements</vt:lpstr>
      <vt:lpstr>Key Requirements (cont.)</vt:lpstr>
      <vt:lpstr>Piping headers</vt:lpstr>
      <vt:lpstr>Refrigerator room</vt:lpstr>
      <vt:lpstr>Refrigerator room (cont)</vt:lpstr>
      <vt:lpstr>Transfer line</vt:lpstr>
      <vt:lpstr>Transfer line (cont)</vt:lpstr>
      <vt:lpstr>Project Plan</vt:lpstr>
      <vt:lpstr>Escalation and Contingency </vt:lpstr>
      <vt:lpstr>Funding Profile</vt:lpstr>
      <vt:lpstr>Labor by Categories </vt:lpstr>
      <vt:lpstr>FY 13 M&amp;S</vt:lpstr>
      <vt:lpstr>FY14 M&amp;S</vt:lpstr>
      <vt:lpstr>FY15 </vt:lpstr>
      <vt:lpstr>FY16</vt:lpstr>
      <vt:lpstr>FY17</vt:lpstr>
      <vt:lpstr>PowerPoint Presentation</vt:lpstr>
      <vt:lpstr>Milestones</vt:lpstr>
      <vt:lpstr>Thank you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klebaner</dc:creator>
  <cp:lastModifiedBy>klebaner</cp:lastModifiedBy>
  <cp:revision>116</cp:revision>
  <dcterms:created xsi:type="dcterms:W3CDTF">2012-10-10T16:27:47Z</dcterms:created>
  <dcterms:modified xsi:type="dcterms:W3CDTF">2012-11-21T13:22:50Z</dcterms:modified>
</cp:coreProperties>
</file>